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8" r:id="rId25"/>
    <p:sldId id="280" r:id="rId26"/>
    <p:sldId id="281" r:id="rId27"/>
    <p:sldId id="282" r:id="rId28"/>
    <p:sldId id="283" r:id="rId29"/>
    <p:sldId id="285" r:id="rId30"/>
    <p:sldId id="286" r:id="rId31"/>
    <p:sldId id="287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84"/>
  </p:normalViewPr>
  <p:slideViewPr>
    <p:cSldViewPr snapToGrid="0">
      <p:cViewPr varScale="1">
        <p:scale>
          <a:sx n="130" d="100"/>
          <a:sy n="130" d="100"/>
        </p:scale>
        <p:origin x="82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f6f4bc08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f6f4bc08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0474594b1_0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0474594b1_0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0474594b1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40474594b1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0474594b1_0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0474594b1_0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0474594b1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0474594b1_0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0474594b1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0474594b1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0474594b1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40474594b1_0_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0474594b1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0474594b1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0474594b1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0474594b1_0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01f9fc6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01f9fc6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0474594b1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0474594b1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Times New Roman"/>
              <a:buChar char="●"/>
            </a:pPr>
            <a:r>
              <a:rPr lang="en" sz="26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Primary data source: The Kaggle dataset of data analyst job postings</a:t>
            </a:r>
            <a:endParaRPr sz="26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Times New Roman"/>
              <a:buChar char="●"/>
            </a:pPr>
            <a:r>
              <a:rPr lang="en" sz="26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Secondary data source: The Search Engine Results Page API (SERP API)</a:t>
            </a:r>
            <a:endParaRPr sz="26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Times New Roman"/>
              <a:buChar char="●"/>
            </a:pPr>
            <a:r>
              <a:rPr lang="en" sz="26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 method: The Kaggle dataset was collected using web scraping, while the SERP API was used to collect data from Google search results.</a:t>
            </a:r>
            <a:endParaRPr sz="26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Times New Roman"/>
              <a:buChar char="●"/>
            </a:pPr>
            <a:r>
              <a:rPr lang="en" sz="26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Features:</a:t>
            </a:r>
            <a:endParaRPr sz="26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contains over 16,000 job postings for various data analyst positions in the United States.</a:t>
            </a:r>
            <a:endParaRPr sz="20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is updated daily, so it is always up-to-date with the latest trends in the data analyst job market.</a:t>
            </a:r>
            <a:endParaRPr sz="20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includes a variety of information about each job posting, including the company name, job title, location, salary range, job description, and required skills.</a:t>
            </a:r>
            <a:endParaRPr sz="20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905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550"/>
              <a:buFont typeface="Times New Roman"/>
              <a:buChar char="●"/>
            </a:pPr>
            <a:r>
              <a:rPr lang="en" sz="255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Limitation:</a:t>
            </a:r>
            <a:endParaRPr sz="255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is live since November 2022.</a:t>
            </a:r>
            <a:endParaRPr sz="20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SERP API allows only 100 requests in total.</a:t>
            </a:r>
            <a:endParaRPr sz="2000">
              <a:solidFill>
                <a:srgbClr val="1F1F1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000"/>
              <a:buFont typeface="Times New Roman"/>
              <a:buAutoNum type="arabicPeriod"/>
            </a:pPr>
            <a:r>
              <a:rPr lang="en" sz="2000">
                <a:solidFill>
                  <a:srgbClr val="1F1F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Covers only the field of Data Analyst and not jobs in the same field i.e Data Engineer, DBM Engineer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0474594b1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0474594b1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0474594b1_0_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0474594b1_0_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0474594b1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40474594b1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12876fc3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12876fc3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12876fc3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12876fc3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997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12876fc3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12876fc3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12876fc3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412876fc3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12876fc3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12876fc3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12876fc3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412876fc3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0474594b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0474594b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0a33597f45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0a33597f45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08ce887b0_1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08ce887b0_1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04dbe9bf7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04dbe9bf7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2a0bbea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22a0bbea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2a0bbea8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2a0bbea8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2a0bbea8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2a0bbea8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2a0bbea8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22a0bbea8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2a95ab62c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22a95ab62c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f6f4bc08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f6f4bc08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96540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Data 225 Project</a:t>
            </a:r>
            <a:endParaRPr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Market Analysis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0180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ETL Pipeline With MongoDB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449325"/>
            <a:ext cx="7030500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Dedicated MongoDB Atlas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599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Architecture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09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11700" y="197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VPC peering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400" y="769913"/>
            <a:ext cx="5517373" cy="24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475" y="3151050"/>
            <a:ext cx="6581074" cy="199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Cloud components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4050"/>
            <a:ext cx="8839199" cy="182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34751"/>
            <a:ext cx="8839204" cy="1234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Cloud components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70897"/>
            <a:ext cx="9144003" cy="2272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17726"/>
            <a:ext cx="8839204" cy="1817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Cloud components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25" y="1640950"/>
            <a:ext cx="8185523" cy="25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BigQuery schema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E546AF-86FE-F9A1-954E-B1D72A7C8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51" y="1017725"/>
            <a:ext cx="5931310" cy="38557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311700" y="235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Visualization tool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25" y="1017725"/>
            <a:ext cx="804107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311700" y="165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Airflow - graph</a:t>
            </a:r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50" y="785000"/>
            <a:ext cx="9079649" cy="368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36142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>
                <a:solidFill>
                  <a:srgbClr val="202124"/>
                </a:solidFill>
              </a:rPr>
              <a:t>Dataset Selection</a:t>
            </a:r>
            <a:endParaRPr sz="2540">
              <a:solidFill>
                <a:srgbClr val="20212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4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3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32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00" b="1" u="sng">
                <a:solidFill>
                  <a:srgbClr val="1F1F1F"/>
                </a:solidFill>
              </a:rPr>
              <a:t>Data source</a:t>
            </a:r>
            <a:endParaRPr sz="2600">
              <a:solidFill>
                <a:srgbClr val="1F1F1F"/>
              </a:solidFill>
            </a:endParaRPr>
          </a:p>
          <a:p>
            <a:pPr marL="457200" lvl="0" indent="-32997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●"/>
            </a:pPr>
            <a:r>
              <a:rPr lang="en" sz="2060">
                <a:solidFill>
                  <a:srgbClr val="1F1F1F"/>
                </a:solidFill>
              </a:rPr>
              <a:t>The Kaggle dataset of data analyst job postings</a:t>
            </a:r>
            <a:endParaRPr sz="2060">
              <a:solidFill>
                <a:srgbClr val="1F1F1F"/>
              </a:solidFill>
            </a:endParaRPr>
          </a:p>
          <a:p>
            <a:pPr marL="457200" lvl="0" indent="-32997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●"/>
            </a:pPr>
            <a:r>
              <a:rPr lang="en" sz="2060">
                <a:solidFill>
                  <a:srgbClr val="1F1F1F"/>
                </a:solidFill>
              </a:rPr>
              <a:t>The Search Engine Results Page API (SERP API)</a:t>
            </a:r>
            <a:endParaRPr sz="2060">
              <a:solidFill>
                <a:srgbClr val="1F1F1F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00" b="1" u="sng">
                <a:solidFill>
                  <a:srgbClr val="1F1F1F"/>
                </a:solidFill>
              </a:rPr>
              <a:t>Features</a:t>
            </a:r>
            <a:endParaRPr sz="2600">
              <a:solidFill>
                <a:srgbClr val="1F1F1F"/>
              </a:solidFill>
            </a:endParaRPr>
          </a:p>
          <a:p>
            <a:pPr marL="457200" lvl="0" indent="-3270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●"/>
            </a:pPr>
            <a:r>
              <a:rPr lang="en" sz="2000">
                <a:solidFill>
                  <a:srgbClr val="1F1F1F"/>
                </a:solidFill>
              </a:rPr>
              <a:t>Mainly about Company name, job title, location, salary range, job description, and required skills</a:t>
            </a:r>
            <a:endParaRPr sz="2000">
              <a:solidFill>
                <a:srgbClr val="1F1F1F"/>
              </a:solidFill>
            </a:endParaRPr>
          </a:p>
          <a:p>
            <a:pPr marL="457200" lvl="0" indent="-3270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●"/>
            </a:pPr>
            <a:r>
              <a:rPr lang="en" sz="2000">
                <a:solidFill>
                  <a:srgbClr val="1F1F1F"/>
                </a:solidFill>
              </a:rPr>
              <a:t>Updated daily</a:t>
            </a:r>
            <a:endParaRPr sz="2000">
              <a:solidFill>
                <a:srgbClr val="1F1F1F"/>
              </a:solidFill>
            </a:endParaRPr>
          </a:p>
          <a:p>
            <a:pPr marL="457200" lvl="0" indent="-3270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●"/>
            </a:pPr>
            <a:r>
              <a:rPr lang="en" sz="2000">
                <a:solidFill>
                  <a:srgbClr val="1F1F1F"/>
                </a:solidFill>
              </a:rPr>
              <a:t>16,000 job postings across United States.</a:t>
            </a:r>
            <a:endParaRPr sz="2000">
              <a:solidFill>
                <a:srgbClr val="1F1F1F"/>
              </a:solidFill>
            </a:endParaRPr>
          </a:p>
          <a:p>
            <a:pPr marL="457200" lvl="0" indent="-3270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●"/>
            </a:pPr>
            <a:r>
              <a:rPr lang="en" sz="2000">
                <a:solidFill>
                  <a:srgbClr val="1F1F1F"/>
                </a:solidFill>
              </a:rPr>
              <a:t>85 mb of csv data</a:t>
            </a:r>
            <a:endParaRPr sz="2000">
              <a:solidFill>
                <a:srgbClr val="1F1F1F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550" b="1" u="sng">
                <a:solidFill>
                  <a:srgbClr val="1F1F1F"/>
                </a:solidFill>
              </a:rPr>
              <a:t>Limitation</a:t>
            </a:r>
            <a:endParaRPr sz="2550">
              <a:solidFill>
                <a:srgbClr val="1F1F1F"/>
              </a:solidFill>
            </a:endParaRPr>
          </a:p>
          <a:p>
            <a:pPr marL="457200" lvl="0" indent="-32702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●"/>
            </a:pPr>
            <a:r>
              <a:rPr lang="en" sz="2000">
                <a:solidFill>
                  <a:srgbClr val="1F1F1F"/>
                </a:solidFill>
              </a:rPr>
              <a:t>Data since November 2022 - 100 job postings daily.</a:t>
            </a:r>
            <a:endParaRPr sz="2000">
              <a:solidFill>
                <a:srgbClr val="1F1F1F"/>
              </a:solidFill>
            </a:endParaRPr>
          </a:p>
          <a:p>
            <a:pPr marL="457200" lvl="0" indent="-32702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ct val="100000"/>
              <a:buChar char="●"/>
            </a:pPr>
            <a:r>
              <a:rPr lang="en" sz="2000">
                <a:solidFill>
                  <a:srgbClr val="1F1F1F"/>
                </a:solidFill>
              </a:rPr>
              <a:t>SERP API - 100 free requests in total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Airflow Features</a:t>
            </a:r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1. Scheduled (daily)</a:t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775" y="1673075"/>
            <a:ext cx="6257075" cy="315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Airflow Features</a:t>
            </a:r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GoogleCloudStorageObjectUpdatedSensor</a:t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525" y="1626175"/>
            <a:ext cx="6628362" cy="335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Airflow Features</a:t>
            </a:r>
            <a:endParaRPr/>
          </a:p>
        </p:txBody>
      </p:sp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Mail alerts (success, failure and exceptions)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50" y="1598350"/>
            <a:ext cx="3558475" cy="34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650" y="1598350"/>
            <a:ext cx="3558476" cy="34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129875" y="133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 dirty="0"/>
              <a:t>Key Performance Indicators</a:t>
            </a:r>
            <a:endParaRPr sz="202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20" b="1" dirty="0"/>
          </a:p>
          <a:p>
            <a:pPr marL="457200" lvl="0" indent="-337820" algn="l" rtl="0">
              <a:spcBef>
                <a:spcPts val="0"/>
              </a:spcBef>
              <a:spcAft>
                <a:spcPts val="0"/>
              </a:spcAft>
              <a:buSzPts val="1720"/>
              <a:buAutoNum type="arabicPeriod"/>
            </a:pPr>
            <a:r>
              <a:rPr lang="en" sz="1720" b="1" dirty="0"/>
              <a:t>Number of Job Postings</a:t>
            </a:r>
            <a:endParaRPr sz="1720"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2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20" dirty="0"/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50" y="1198550"/>
            <a:ext cx="7946500" cy="39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A1A137-9BB3-0C86-0896-0DA705DD3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2. Salary range</a:t>
            </a:r>
          </a:p>
        </p:txBody>
      </p:sp>
      <p:pic>
        <p:nvPicPr>
          <p:cNvPr id="4" name="Google Shape;248;p41">
            <a:extLst>
              <a:ext uri="{FF2B5EF4-FFF2-40B4-BE49-F238E27FC236}">
                <a16:creationId xmlns:a16="http://schemas.microsoft.com/office/drawing/2014/main" id="{17565249-62A5-81B3-8068-9634A1736A7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84" y="1105230"/>
            <a:ext cx="8520600" cy="40382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1366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3. </a:t>
            </a: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Required Skills</a:t>
            </a:r>
            <a:endParaRPr sz="1800" b="1"/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7775"/>
            <a:ext cx="8839200" cy="41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4. </a:t>
            </a: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Job location</a:t>
            </a:r>
            <a:endParaRPr sz="1800" b="1"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0" y="857525"/>
            <a:ext cx="9091051" cy="428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5. </a:t>
            </a: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Company Size</a:t>
            </a:r>
            <a:endParaRPr sz="1800" b="1"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75" y="864650"/>
            <a:ext cx="8647876" cy="42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6. </a:t>
            </a: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Recruitment Channels</a:t>
            </a:r>
            <a:endParaRPr sz="1800" b="1"/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0700"/>
            <a:ext cx="9144001" cy="43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 b="1"/>
              <a:t>7. WFH Availability</a:t>
            </a:r>
            <a:endParaRPr sz="1820" b="1"/>
          </a:p>
        </p:txBody>
      </p:sp>
      <p:pic>
        <p:nvPicPr>
          <p:cNvPr id="254" name="Google Shape;254;p42"/>
          <p:cNvPicPr preferRelativeResize="0"/>
          <p:nvPr/>
        </p:nvPicPr>
        <p:blipFill rotWithShape="1">
          <a:blip r:embed="rId3">
            <a:alphaModFix/>
          </a:blip>
          <a:srcRect t="4970" r="51909"/>
          <a:stretch/>
        </p:blipFill>
        <p:spPr>
          <a:xfrm>
            <a:off x="3095400" y="1152050"/>
            <a:ext cx="2199375" cy="38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6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/>
              <a:t>Conclusion</a:t>
            </a:r>
            <a:endParaRPr sz="2520"/>
          </a:p>
        </p:txBody>
      </p:sp>
      <p:sp>
        <p:nvSpPr>
          <p:cNvPr id="260" name="Google Shape;260;p43"/>
          <p:cNvSpPr txBox="1"/>
          <p:nvPr/>
        </p:nvSpPr>
        <p:spPr>
          <a:xfrm>
            <a:off x="78000" y="4494075"/>
            <a:ext cx="898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Successful Implementation of a Cloud Based Data Analytics and Warehouse Solution for Present Day Use Cases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61" name="Google Shape;261;p43"/>
          <p:cNvGrpSpPr/>
          <p:nvPr/>
        </p:nvGrpSpPr>
        <p:grpSpPr>
          <a:xfrm>
            <a:off x="6038025" y="2411210"/>
            <a:ext cx="2469661" cy="1384500"/>
            <a:chOff x="6038025" y="2598925"/>
            <a:chExt cx="2469661" cy="1384500"/>
          </a:xfrm>
        </p:grpSpPr>
        <p:cxnSp>
          <p:nvCxnSpPr>
            <p:cNvPr id="262" name="Google Shape;262;p43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3" name="Google Shape;263;p43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ETL Processing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Data aggregation from sources and pipeline building using workflow management tools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4" name="Google Shape;264;p43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249C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3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43"/>
          <p:cNvGrpSpPr/>
          <p:nvPr/>
        </p:nvGrpSpPr>
        <p:grpSpPr>
          <a:xfrm>
            <a:off x="636321" y="1638728"/>
            <a:ext cx="2994729" cy="1384500"/>
            <a:chOff x="636321" y="1844098"/>
            <a:chExt cx="2994729" cy="1384500"/>
          </a:xfrm>
        </p:grpSpPr>
        <p:sp>
          <p:nvSpPr>
            <p:cNvPr id="267" name="Google Shape;267;p43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Warehousing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Cloud storage for cleaned data that offers security, scalability, reliability and ease of further processing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68" name="Google Shape;268;p43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9" name="Google Shape;269;p43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3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1" name="Google Shape;271;p43"/>
          <p:cNvGrpSpPr/>
          <p:nvPr/>
        </p:nvGrpSpPr>
        <p:grpSpPr>
          <a:xfrm>
            <a:off x="4908100" y="737545"/>
            <a:ext cx="3599586" cy="1384500"/>
            <a:chOff x="4908100" y="889950"/>
            <a:chExt cx="3599586" cy="1384500"/>
          </a:xfrm>
        </p:grpSpPr>
        <p:cxnSp>
          <p:nvCxnSpPr>
            <p:cNvPr id="272" name="Google Shape;272;p43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" name="Google Shape;273;p43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Analytics</a:t>
              </a:r>
              <a:endParaRPr sz="12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Querying and Visualization based on relevant KPIs for reporting and business intelligence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4" name="Google Shape;274;p43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3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6" name="Google Shape;276;p43"/>
          <p:cNvGrpSpPr/>
          <p:nvPr/>
        </p:nvGrpSpPr>
        <p:grpSpPr>
          <a:xfrm>
            <a:off x="2814594" y="945750"/>
            <a:ext cx="3514811" cy="3252003"/>
            <a:chOff x="2991269" y="1153325"/>
            <a:chExt cx="3514811" cy="3252003"/>
          </a:xfrm>
        </p:grpSpPr>
        <p:sp>
          <p:nvSpPr>
            <p:cNvPr id="277" name="Google Shape;277;p43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78" name="Google Shape;278;p43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155B54"/>
            </a:solidFill>
            <a:ln>
              <a:noFill/>
            </a:ln>
          </p:spPr>
        </p:sp>
        <p:sp>
          <p:nvSpPr>
            <p:cNvPr id="279" name="Google Shape;279;p43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249C90"/>
            </a:solidFill>
            <a:ln>
              <a:noFill/>
            </a:ln>
          </p:spPr>
        </p:sp>
        <p:sp>
          <p:nvSpPr>
            <p:cNvPr id="280" name="Google Shape;280;p43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81" name="Google Shape;281;p43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155B54"/>
            </a:solidFill>
            <a:ln>
              <a:noFill/>
            </a:ln>
          </p:spPr>
        </p:sp>
        <p:sp>
          <p:nvSpPr>
            <p:cNvPr id="282" name="Google Shape;282;p43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1D7E74"/>
            </a:solidFill>
            <a:ln>
              <a:noFill/>
            </a:ln>
          </p:spPr>
        </p:sp>
        <p:sp>
          <p:nvSpPr>
            <p:cNvPr id="283" name="Google Shape;283;p43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155B54"/>
            </a:solidFill>
            <a:ln>
              <a:noFill/>
            </a:ln>
          </p:spPr>
        </p:sp>
        <p:sp>
          <p:nvSpPr>
            <p:cNvPr id="284" name="Google Shape;284;p43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1B786E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4"/>
          <p:cNvSpPr txBox="1">
            <a:spLocks noGrp="1"/>
          </p:cNvSpPr>
          <p:nvPr>
            <p:ph type="title"/>
          </p:nvPr>
        </p:nvSpPr>
        <p:spPr>
          <a:xfrm>
            <a:off x="311700" y="19247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2"/>
                </a:solidFill>
              </a:rPr>
              <a:t>Thank You</a:t>
            </a:r>
            <a:endParaRPr sz="48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ETL-Extract Transform and Load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/>
              <a:t>Definition through diagram:</a:t>
            </a:r>
            <a:endParaRPr sz="20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307725" y="2491150"/>
            <a:ext cx="93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556850" y="2916125"/>
            <a:ext cx="1479900" cy="1406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Source</a:t>
            </a:r>
            <a:endParaRPr b="1"/>
          </a:p>
        </p:txBody>
      </p:sp>
      <p:sp>
        <p:nvSpPr>
          <p:cNvPr id="75" name="Google Shape;75;p16"/>
          <p:cNvSpPr/>
          <p:nvPr/>
        </p:nvSpPr>
        <p:spPr>
          <a:xfrm>
            <a:off x="2908500" y="2891350"/>
            <a:ext cx="1568100" cy="1406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Transform</a:t>
            </a:r>
            <a:endParaRPr b="1"/>
          </a:p>
        </p:txBody>
      </p:sp>
      <p:sp>
        <p:nvSpPr>
          <p:cNvPr id="76" name="Google Shape;76;p16"/>
          <p:cNvSpPr/>
          <p:nvPr/>
        </p:nvSpPr>
        <p:spPr>
          <a:xfrm>
            <a:off x="5348350" y="2891350"/>
            <a:ext cx="1568100" cy="1406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Target</a:t>
            </a:r>
            <a:endParaRPr b="1"/>
          </a:p>
        </p:txBody>
      </p:sp>
      <p:cxnSp>
        <p:nvCxnSpPr>
          <p:cNvPr id="77" name="Google Shape;77;p16"/>
          <p:cNvCxnSpPr>
            <a:stCxn id="74" idx="3"/>
            <a:endCxn id="75" idx="1"/>
          </p:cNvCxnSpPr>
          <p:nvPr/>
        </p:nvCxnSpPr>
        <p:spPr>
          <a:xfrm rot="10800000" flipH="1">
            <a:off x="2036750" y="3594575"/>
            <a:ext cx="871800" cy="2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78;p16"/>
          <p:cNvCxnSpPr>
            <a:stCxn id="75" idx="3"/>
            <a:endCxn id="76" idx="1"/>
          </p:cNvCxnSpPr>
          <p:nvPr/>
        </p:nvCxnSpPr>
        <p:spPr>
          <a:xfrm>
            <a:off x="4476600" y="3594700"/>
            <a:ext cx="87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ELT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ELT</a:t>
            </a:r>
            <a:r>
              <a:rPr lang="en"/>
              <a:t>:Extract Load and Transform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/>
              <a:t>Definition through diagram:</a:t>
            </a:r>
            <a:endParaRPr sz="20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793225" y="2875400"/>
            <a:ext cx="1710300" cy="1140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3371150" y="2900200"/>
            <a:ext cx="1747500" cy="1078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5998675" y="2912575"/>
            <a:ext cx="1710300" cy="102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 in target DWH</a:t>
            </a:r>
            <a:endParaRPr/>
          </a:p>
        </p:txBody>
      </p:sp>
      <p:cxnSp>
        <p:nvCxnSpPr>
          <p:cNvPr id="88" name="Google Shape;88;p17"/>
          <p:cNvCxnSpPr>
            <a:stCxn id="85" idx="3"/>
            <a:endCxn id="86" idx="1"/>
          </p:cNvCxnSpPr>
          <p:nvPr/>
        </p:nvCxnSpPr>
        <p:spPr>
          <a:xfrm rot="10800000" flipH="1">
            <a:off x="2503525" y="3439250"/>
            <a:ext cx="867600" cy="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9" name="Google Shape;89;p17"/>
          <p:cNvCxnSpPr>
            <a:stCxn id="86" idx="3"/>
            <a:endCxn id="87" idx="1"/>
          </p:cNvCxnSpPr>
          <p:nvPr/>
        </p:nvCxnSpPr>
        <p:spPr>
          <a:xfrm rot="10800000" flipH="1">
            <a:off x="5118650" y="3427000"/>
            <a:ext cx="879900" cy="1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Procedure of </a:t>
            </a:r>
            <a:r>
              <a:rPr lang="en"/>
              <a:t>our ELETL</a:t>
            </a:r>
            <a:endParaRPr dirty="0"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934250"/>
            <a:ext cx="8520600" cy="19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/>
              <a:t>Block Diagram:</a:t>
            </a:r>
            <a:endParaRPr sz="20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468950" y="2571750"/>
            <a:ext cx="1685100" cy="1405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Raw data and API</a:t>
            </a:r>
            <a:endParaRPr b="1"/>
          </a:p>
        </p:txBody>
      </p:sp>
      <p:sp>
        <p:nvSpPr>
          <p:cNvPr id="97" name="Google Shape;97;p18"/>
          <p:cNvSpPr/>
          <p:nvPr/>
        </p:nvSpPr>
        <p:spPr>
          <a:xfrm>
            <a:off x="3270750" y="2571750"/>
            <a:ext cx="1896300" cy="1405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Staging</a:t>
            </a:r>
            <a:endParaRPr b="1"/>
          </a:p>
        </p:txBody>
      </p:sp>
      <p:sp>
        <p:nvSpPr>
          <p:cNvPr id="98" name="Google Shape;98;p18"/>
          <p:cNvSpPr/>
          <p:nvPr/>
        </p:nvSpPr>
        <p:spPr>
          <a:xfrm>
            <a:off x="6283750" y="2543250"/>
            <a:ext cx="2193900" cy="1462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DWH(Facts and Dimensions)</a:t>
            </a:r>
            <a:endParaRPr b="1"/>
          </a:p>
        </p:txBody>
      </p:sp>
      <p:cxnSp>
        <p:nvCxnSpPr>
          <p:cNvPr id="99" name="Google Shape;99;p18"/>
          <p:cNvCxnSpPr>
            <a:stCxn id="96" idx="3"/>
            <a:endCxn id="97" idx="1"/>
          </p:cNvCxnSpPr>
          <p:nvPr/>
        </p:nvCxnSpPr>
        <p:spPr>
          <a:xfrm>
            <a:off x="2154050" y="3274500"/>
            <a:ext cx="111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0" name="Google Shape;100;p18"/>
          <p:cNvSpPr txBox="1"/>
          <p:nvPr/>
        </p:nvSpPr>
        <p:spPr>
          <a:xfrm>
            <a:off x="2228050" y="2156100"/>
            <a:ext cx="968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 check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5305700" y="2442925"/>
            <a:ext cx="8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</a:t>
            </a:r>
            <a:endParaRPr/>
          </a:p>
        </p:txBody>
      </p:sp>
      <p:cxnSp>
        <p:nvCxnSpPr>
          <p:cNvPr id="102" name="Google Shape;102;p18"/>
          <p:cNvCxnSpPr>
            <a:stCxn id="97" idx="3"/>
            <a:endCxn id="98" idx="1"/>
          </p:cNvCxnSpPr>
          <p:nvPr/>
        </p:nvCxnSpPr>
        <p:spPr>
          <a:xfrm>
            <a:off x="5167050" y="3274500"/>
            <a:ext cx="111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Advantages</a:t>
            </a:r>
            <a:endParaRPr dirty="0"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 Quality Check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 Quality Control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Future Work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Performance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Analysis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SQL/NOSQL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875" y="1463025"/>
            <a:ext cx="5601425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300" y="2571750"/>
            <a:ext cx="2840125" cy="15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731025" y="164925"/>
            <a:ext cx="67671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MongoDB Atlas</a:t>
            </a:r>
            <a:endParaRPr sz="2500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25" y="887550"/>
            <a:ext cx="7768676" cy="385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466</Words>
  <Application>Microsoft Macintosh PowerPoint</Application>
  <PresentationFormat>On-screen Show (16:9)</PresentationFormat>
  <Paragraphs>98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Times New Roman</vt:lpstr>
      <vt:lpstr>Lato</vt:lpstr>
      <vt:lpstr>Calibri</vt:lpstr>
      <vt:lpstr>Arial</vt:lpstr>
      <vt:lpstr>Roboto</vt:lpstr>
      <vt:lpstr>Simple Light</vt:lpstr>
      <vt:lpstr>Data 225 Project Job Market Analysis</vt:lpstr>
      <vt:lpstr>Dataset Selection   </vt:lpstr>
      <vt:lpstr>PowerPoint Presentation</vt:lpstr>
      <vt:lpstr>ETL</vt:lpstr>
      <vt:lpstr>ELT</vt:lpstr>
      <vt:lpstr>Procedure of our ELETL</vt:lpstr>
      <vt:lpstr>Advantages</vt:lpstr>
      <vt:lpstr>Cloud SQL/NOSQL</vt:lpstr>
      <vt:lpstr>MongoDB Atlas</vt:lpstr>
      <vt:lpstr>ETL Pipeline With MongoDB</vt:lpstr>
      <vt:lpstr>Dedicated MongoDB Atlas</vt:lpstr>
      <vt:lpstr>Cloud Architecture </vt:lpstr>
      <vt:lpstr>VPC peering</vt:lpstr>
      <vt:lpstr>Cloud components</vt:lpstr>
      <vt:lpstr>Cloud components</vt:lpstr>
      <vt:lpstr>Cloud components</vt:lpstr>
      <vt:lpstr>BigQuery schema</vt:lpstr>
      <vt:lpstr>Visualization tool</vt:lpstr>
      <vt:lpstr>Airflow - graph</vt:lpstr>
      <vt:lpstr>Airflow Features</vt:lpstr>
      <vt:lpstr>Airflow Features</vt:lpstr>
      <vt:lpstr>Airflow Features</vt:lpstr>
      <vt:lpstr>Key Performance Indicators  Number of Job Postings  </vt:lpstr>
      <vt:lpstr>2. Salary range</vt:lpstr>
      <vt:lpstr>3. Required Skills</vt:lpstr>
      <vt:lpstr>4. Job location</vt:lpstr>
      <vt:lpstr>5. Company Size</vt:lpstr>
      <vt:lpstr>6. Recruitment Channels</vt:lpstr>
      <vt:lpstr>7. WFH Availability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225 Project Job Market Analysis</dc:title>
  <cp:lastModifiedBy>Prasad Jayakumar</cp:lastModifiedBy>
  <cp:revision>4</cp:revision>
  <dcterms:modified xsi:type="dcterms:W3CDTF">2023-05-09T02:05:55Z</dcterms:modified>
</cp:coreProperties>
</file>